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Playfair Display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fairDisplay-bold.fntdata"/><Relationship Id="rId22" Type="http://schemas.openxmlformats.org/officeDocument/2006/relationships/font" Target="fonts/PlayfairDisplay-boldItalic.fntdata"/><Relationship Id="rId21" Type="http://schemas.openxmlformats.org/officeDocument/2006/relationships/font" Target="fonts/PlayfairDisplay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PlayfairDisplay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0c2d35b83b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0c2d35b83b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0c2d35b83b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0c2d35b83b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0c2d35b83b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0c2d35b83b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c2d35b83b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c2d35b83b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0c2d35b83b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0c2d35b83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0c2d35b83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0c2d35b83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c2d35b8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0c2d35b8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0c2d35b83b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0c2d35b83b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c2d35b83b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c2d35b83b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c2d35b83b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c2d35b83b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0c2d35b83b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0c2d35b83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0c2d35b83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0c2d35b83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coral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Prince from the High Spire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 exploration of the world i’m writing</a:t>
            </a:r>
            <a:endParaRPr/>
          </a:p>
        </p:txBody>
      </p:sp>
      <p:sp>
        <p:nvSpPr>
          <p:cNvPr id="61" name="Google Shape;61;p13"/>
          <p:cNvSpPr txBox="1"/>
          <p:nvPr/>
        </p:nvSpPr>
        <p:spPr>
          <a:xfrm>
            <a:off x="5698225" y="4057375"/>
            <a:ext cx="33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-Lupus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Flattery </a:t>
            </a:r>
            <a:r>
              <a:rPr lang="en-GB"/>
              <a:t>intermission</a:t>
            </a: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-73800" y="-7375"/>
            <a:ext cx="9261300" cy="243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 choose one person in VC at random (can use die rolls) and cover them in genuine compliments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Reading of an </a:t>
            </a:r>
            <a:r>
              <a:rPr lang="en-GB"/>
              <a:t>excerpt.</a:t>
            </a:r>
            <a:endParaRPr/>
          </a:p>
        </p:txBody>
      </p:sp>
      <p:sp>
        <p:nvSpPr>
          <p:cNvPr id="134" name="Google Shape;134;p23"/>
          <p:cNvSpPr txBox="1"/>
          <p:nvPr/>
        </p:nvSpPr>
        <p:spPr>
          <a:xfrm>
            <a:off x="656775" y="1630875"/>
            <a:ext cx="4250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One thing that had kept me back from writing was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dialogue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, because of this i made sure to write some.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 txBox="1"/>
          <p:nvPr>
            <p:ph type="title"/>
          </p:nvPr>
        </p:nvSpPr>
        <p:spPr>
          <a:xfrm>
            <a:off x="311700" y="391350"/>
            <a:ext cx="59979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80"/>
              <a:t>Small excerpt (yarex </a:t>
            </a:r>
            <a:r>
              <a:rPr lang="en-GB" sz="2480"/>
              <a:t>recommendation</a:t>
            </a:r>
            <a:r>
              <a:rPr lang="en-GB" sz="2480"/>
              <a:t>)</a:t>
            </a:r>
            <a:endParaRPr sz="2480"/>
          </a:p>
        </p:txBody>
      </p:sp>
      <p:sp>
        <p:nvSpPr>
          <p:cNvPr id="140" name="Google Shape;140;p24"/>
          <p:cNvSpPr/>
          <p:nvPr/>
        </p:nvSpPr>
        <p:spPr>
          <a:xfrm>
            <a:off x="6220925" y="103300"/>
            <a:ext cx="2863200" cy="1512900"/>
          </a:xfrm>
          <a:prstGeom prst="wedgeEllipseCallout">
            <a:avLst>
              <a:gd fmla="val -14433" name="adj1"/>
              <a:gd fmla="val 80235" name="adj2"/>
            </a:avLst>
          </a:prstGeom>
          <a:solidFill>
            <a:schemeClr val="dk1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>
                <a:solidFill>
                  <a:schemeClr val="accent5"/>
                </a:solidFill>
              </a:rPr>
              <a:t>WELCOME!!!</a:t>
            </a:r>
            <a:r>
              <a:rPr lang="en-GB" sz="2200">
                <a:solidFill>
                  <a:schemeClr val="accent5"/>
                </a:solidFill>
              </a:rPr>
              <a:t> GABE’S GF</a:t>
            </a:r>
            <a:br>
              <a:rPr lang="en-GB" sz="2200">
                <a:solidFill>
                  <a:schemeClr val="accent5"/>
                </a:solidFill>
              </a:rPr>
            </a:br>
            <a:r>
              <a:rPr lang="en-GB" sz="2200">
                <a:solidFill>
                  <a:schemeClr val="accent5"/>
                </a:solidFill>
              </a:rPr>
              <a:t>	♥♥♥♥♥</a:t>
            </a:r>
            <a:endParaRPr sz="2200">
              <a:solidFill>
                <a:schemeClr val="accent5"/>
              </a:solidFill>
            </a:endParaRPr>
          </a:p>
        </p:txBody>
      </p:sp>
      <p:sp>
        <p:nvSpPr>
          <p:cNvPr id="141" name="Google Shape;141;p24"/>
          <p:cNvSpPr txBox="1"/>
          <p:nvPr/>
        </p:nvSpPr>
        <p:spPr>
          <a:xfrm>
            <a:off x="546075" y="1291400"/>
            <a:ext cx="4250700" cy="357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The sounds of the city echoed below,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it passed to him, remained in the flow.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To one from another, from the chorus unmeld.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Indistinct chatter,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this he beheld.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A sister and brother,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this he beheld.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The core of their matter,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this he beheld.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From one to another, sensation unquelled.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Sounds of life from above and below,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1"/>
                </a:solidFill>
              </a:rPr>
              <a:t>talking and laughing and more sounds in tow.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8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112450" y="297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the Prince from the High Spire?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/>
              <a:t>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832775" y="2333250"/>
            <a:ext cx="30837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World</a:t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580400" y="29100"/>
            <a:ext cx="4555200" cy="50853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 combination of ideas</a:t>
            </a:r>
            <a:endParaRPr sz="21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Middle ages city state kingdom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Light punk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Sectioned meritocracy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 sectioned city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Spire of Earth - The body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Spire of Water - The spirit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Spire of Air - The mind (logos)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 partial panopticon </a:t>
            </a: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18791" l="0" r="0" t="0"/>
          <a:stretch/>
        </p:blipFill>
        <p:spPr>
          <a:xfrm>
            <a:off x="0" y="9250"/>
            <a:ext cx="5487524" cy="50591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0" y="9250"/>
            <a:ext cx="5487600" cy="344400"/>
          </a:xfrm>
          <a:prstGeom prst="rect">
            <a:avLst/>
          </a:prstGeom>
          <a:solidFill>
            <a:srgbClr val="666F6E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420"/>
              <a:t>The Kingom of Lights</a:t>
            </a:r>
            <a:endParaRPr sz="2420"/>
          </a:p>
        </p:txBody>
      </p:sp>
      <p:sp>
        <p:nvSpPr>
          <p:cNvPr id="80" name="Google Shape;80;p16"/>
          <p:cNvSpPr txBox="1"/>
          <p:nvPr/>
        </p:nvSpPr>
        <p:spPr>
          <a:xfrm>
            <a:off x="5605825" y="529975"/>
            <a:ext cx="3454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Spires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Sky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Earth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High Spire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269525" y="3698500"/>
            <a:ext cx="159600" cy="168000"/>
          </a:xfrm>
          <a:prstGeom prst="ellipse">
            <a:avLst/>
          </a:prstGeom>
          <a:solidFill>
            <a:srgbClr val="666F6E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1270300" y="3800450"/>
            <a:ext cx="201600" cy="168000"/>
          </a:xfrm>
          <a:prstGeom prst="ellipse">
            <a:avLst/>
          </a:prstGeom>
          <a:solidFill>
            <a:srgbClr val="666F6E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16"/>
          <p:cNvCxnSpPr/>
          <p:nvPr/>
        </p:nvCxnSpPr>
        <p:spPr>
          <a:xfrm>
            <a:off x="1857475" y="1009075"/>
            <a:ext cx="302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6"/>
          <p:cNvSpPr/>
          <p:nvPr/>
        </p:nvSpPr>
        <p:spPr>
          <a:xfrm>
            <a:off x="1857475" y="832575"/>
            <a:ext cx="2554925" cy="1067375"/>
          </a:xfrm>
          <a:custGeom>
            <a:rect b="b" l="l" r="r" t="t"/>
            <a:pathLst>
              <a:path extrusionOk="0" h="42695" w="102197">
                <a:moveTo>
                  <a:pt x="0" y="6724"/>
                </a:moveTo>
                <a:lnTo>
                  <a:pt x="9749" y="6724"/>
                </a:lnTo>
                <a:lnTo>
                  <a:pt x="24205" y="0"/>
                </a:lnTo>
                <a:lnTo>
                  <a:pt x="37652" y="4034"/>
                </a:lnTo>
                <a:lnTo>
                  <a:pt x="46392" y="0"/>
                </a:lnTo>
                <a:lnTo>
                  <a:pt x="97827" y="32273"/>
                </a:lnTo>
                <a:lnTo>
                  <a:pt x="102197" y="42695"/>
                </a:lnTo>
              </a:path>
            </a:pathLst>
          </a:custGeom>
          <a:noFill/>
          <a:ln cap="flat" cmpd="sng" w="2857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85" name="Google Shape;85;p16"/>
          <p:cNvSpPr/>
          <p:nvPr/>
        </p:nvSpPr>
        <p:spPr>
          <a:xfrm>
            <a:off x="2576275" y="832600"/>
            <a:ext cx="201600" cy="168000"/>
          </a:xfrm>
          <a:prstGeom prst="ellipse">
            <a:avLst/>
          </a:prstGeom>
          <a:solidFill>
            <a:srgbClr val="666F6E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516375" y="2521925"/>
            <a:ext cx="302700" cy="301800"/>
          </a:xfrm>
          <a:prstGeom prst="ellipse">
            <a:avLst/>
          </a:prstGeom>
          <a:solidFill>
            <a:srgbClr val="D9D9D9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/>
        </p:nvSpPr>
        <p:spPr>
          <a:xfrm>
            <a:off x="2618038" y="529963"/>
            <a:ext cx="103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Spire of Sea</a:t>
            </a:r>
            <a:endParaRPr sz="9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4337900" y="3800450"/>
            <a:ext cx="103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Spire of Sky</a:t>
            </a:r>
            <a:endParaRPr sz="9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15000" y="4020125"/>
            <a:ext cx="1166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Spire of Earth</a:t>
            </a:r>
            <a:endParaRPr sz="9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2160175" y="2248650"/>
            <a:ext cx="1033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The High Spire</a:t>
            </a:r>
            <a:endParaRPr sz="9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5605825" y="1899950"/>
            <a:ext cx="34542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Corresponding district focuses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Sky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Mind, logic and calculations as well as science.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Sea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Art, the human experience, master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-craftsmanship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○"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Earth</a:t>
            </a:r>
            <a:b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Practicality, honing of the body, 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physical</a:t>
            </a: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labor and work, martial prowess.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9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5337125" y="15520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crystal lenses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2"/>
                </a:highlight>
              </a:rPr>
              <a:t>Used to transmit images and as focuses to view stuff from a distance.</a:t>
            </a:r>
            <a:endParaRPr>
              <a:solidFill>
                <a:schemeClr val="dk1"/>
              </a:solidFill>
              <a:highlight>
                <a:schemeClr val="accent2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  <a:highlight>
                  <a:schemeClr val="accent2"/>
                </a:highlight>
              </a:rPr>
              <a:t>The spire of air uses lenses as a complex system of storing information and acting as </a:t>
            </a:r>
            <a:r>
              <a:rPr lang="en-GB">
                <a:solidFill>
                  <a:schemeClr val="dk1"/>
                </a:solidFill>
                <a:highlight>
                  <a:schemeClr val="accent2"/>
                </a:highlight>
              </a:rPr>
              <a:t>logical</a:t>
            </a:r>
            <a:r>
              <a:rPr lang="en-GB">
                <a:solidFill>
                  <a:schemeClr val="dk1"/>
                </a:solidFill>
                <a:highlight>
                  <a:schemeClr val="accent2"/>
                </a:highlight>
              </a:rPr>
              <a:t> computation devices.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br>
              <a:rPr lang="en-GB">
                <a:solidFill>
                  <a:schemeClr val="dk1"/>
                </a:solidFill>
              </a:rPr>
            </a:br>
            <a:r>
              <a:rPr lang="en-GB">
                <a:solidFill>
                  <a:schemeClr val="dk1"/>
                </a:solidFill>
              </a:rPr>
              <a:t>Large ones for communication and observation placed in each spire, as well as the crystal libraries within the high and sky spires.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Mined underneath the mountain in a large cave system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680">
                <a:solidFill>
                  <a:schemeClr val="lt1"/>
                </a:solidFill>
                <a:highlight>
                  <a:schemeClr val="dk1"/>
                </a:highlight>
              </a:rPr>
              <a:t>Lenses as a form of communication and </a:t>
            </a:r>
            <a:r>
              <a:rPr lang="en-GB" sz="2680">
                <a:solidFill>
                  <a:schemeClr val="lt1"/>
                </a:solidFill>
                <a:highlight>
                  <a:schemeClr val="dk1"/>
                </a:highlight>
              </a:rPr>
              <a:t>surveillance</a:t>
            </a:r>
            <a:endParaRPr sz="2380">
              <a:solidFill>
                <a:schemeClr val="lt1"/>
              </a:solidFill>
              <a:highlight>
                <a:schemeClr val="dk1"/>
              </a:highlight>
            </a:endParaRPr>
          </a:p>
        </p:txBody>
      </p:sp>
      <p:sp>
        <p:nvSpPr>
          <p:cNvPr id="103" name="Google Shape;10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kingdom as a meritocracy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Each spire has its own ideals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Progress in your spire </a:t>
            </a:r>
            <a:r>
              <a:rPr lang="en-GB">
                <a:solidFill>
                  <a:schemeClr val="lt1"/>
                </a:solidFill>
              </a:rPr>
              <a:t>heightens</a:t>
            </a:r>
            <a:r>
              <a:rPr lang="en-GB">
                <a:solidFill>
                  <a:schemeClr val="lt1"/>
                </a:solidFill>
              </a:rPr>
              <a:t> your standing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You are allowed to move around to other spires but most do not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>
                <a:solidFill>
                  <a:schemeClr val="lt1"/>
                </a:solidFill>
              </a:rPr>
              <a:t>Those of each spire of the highest prowess and merit are called the high </a:t>
            </a:r>
            <a:r>
              <a:rPr lang="en-GB">
                <a:solidFill>
                  <a:schemeClr val="lt1"/>
                </a:solidFill>
              </a:rPr>
              <a:t>watchers</a:t>
            </a:r>
            <a:r>
              <a:rPr lang="en-GB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The high watchers are required a level of </a:t>
            </a:r>
            <a:r>
              <a:rPr lang="en-GB">
                <a:solidFill>
                  <a:schemeClr val="lt1"/>
                </a:solidFill>
              </a:rPr>
              <a:t>understanding</a:t>
            </a:r>
            <a:r>
              <a:rPr lang="en-GB">
                <a:solidFill>
                  <a:schemeClr val="lt1"/>
                </a:solidFill>
              </a:rPr>
              <a:t> of the other spires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High spire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Palace w</a:t>
            </a:r>
            <a:r>
              <a:rPr lang="en-GB">
                <a:solidFill>
                  <a:schemeClr val="dk1"/>
                </a:solidFill>
              </a:rPr>
              <a:t>here all 3 spires meet.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prince is tutored by the High Watchers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>
                <a:solidFill>
                  <a:schemeClr val="dk1"/>
                </a:solidFill>
              </a:rPr>
              <a:t>The king is supposed to be a perfect union and understanding of all 3 ideals.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focus of my story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21"/>
          <p:cNvSpPr txBox="1"/>
          <p:nvPr>
            <p:ph idx="4294967295" type="body"/>
          </p:nvPr>
        </p:nvSpPr>
        <p:spPr>
          <a:xfrm>
            <a:off x="311700" y="1152475"/>
            <a:ext cx="3252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The prince 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Tensions within the City and the prince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The exploration of each spire and their place in the city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The princes relationships to the world and people as he grows.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Hopefully  individuation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Humans as flawed people</a:t>
            </a:r>
            <a:endParaRPr>
              <a:solidFill>
                <a:schemeClr val="lt1"/>
              </a:solidFill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Char char="●"/>
            </a:pPr>
            <a:r>
              <a:rPr lang="en-GB">
                <a:solidFill>
                  <a:schemeClr val="lt1"/>
                </a:solidFill>
              </a:rPr>
              <a:t>Presenting the world as it feels to the prince.</a:t>
            </a:r>
            <a:endParaRPr/>
          </a:p>
        </p:txBody>
      </p:sp>
      <p:sp>
        <p:nvSpPr>
          <p:cNvPr id="122" name="Google Shape;122;p21"/>
          <p:cNvSpPr txBox="1"/>
          <p:nvPr/>
        </p:nvSpPr>
        <p:spPr>
          <a:xfrm>
            <a:off x="6020700" y="3879475"/>
            <a:ext cx="281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Also currently only has 8 pages written.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